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6FE00B-659E-45CB-90AE-CFBDF6DBDD0A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E9BB1D-7867-4DC1-9BEF-A2EDC0F66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Experimental Probability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Experimental Probability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057400"/>
            <a:ext cx="685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-Tells us the probability of a performed experiment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u="sng" dirty="0" smtClean="0"/>
              <a:t>The desired outcome</a:t>
            </a:r>
          </a:p>
          <a:p>
            <a:pPr algn="ctr"/>
            <a:r>
              <a:rPr lang="en-US" sz="3600" dirty="0" smtClean="0"/>
              <a:t>All possible outcomes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spinner was spun 10 times and the results were as follows:</a:t>
            </a:r>
          </a:p>
          <a:p>
            <a:pPr lvl="1"/>
            <a:r>
              <a:rPr lang="en-US" dirty="0" smtClean="0"/>
              <a:t>Blue was spun 3 times</a:t>
            </a:r>
          </a:p>
          <a:p>
            <a:pPr lvl="1"/>
            <a:r>
              <a:rPr lang="en-US" dirty="0" smtClean="0"/>
              <a:t>Yellow was spun 5 times</a:t>
            </a:r>
          </a:p>
          <a:p>
            <a:pPr lvl="1"/>
            <a:r>
              <a:rPr lang="en-US" dirty="0" smtClean="0"/>
              <a:t>Red was spun 2 times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What is the experimental probability </a:t>
            </a:r>
          </a:p>
          <a:p>
            <a:pPr lvl="1">
              <a:buNone/>
            </a:pPr>
            <a:r>
              <a:rPr lang="en-US" dirty="0" smtClean="0"/>
              <a:t>for each color?</a:t>
            </a:r>
          </a:p>
          <a:p>
            <a:pPr lvl="1">
              <a:buNone/>
            </a:pPr>
            <a:r>
              <a:rPr lang="en-US" dirty="0" smtClean="0"/>
              <a:t>Blue: (3/10)</a:t>
            </a:r>
          </a:p>
          <a:p>
            <a:pPr lvl="1">
              <a:buNone/>
            </a:pPr>
            <a:r>
              <a:rPr lang="en-US" dirty="0" smtClean="0"/>
              <a:t>Yellow: (5/10)</a:t>
            </a:r>
          </a:p>
          <a:p>
            <a:pPr lvl="1">
              <a:buNone/>
            </a:pPr>
            <a:r>
              <a:rPr lang="en-US" dirty="0" smtClean="0"/>
              <a:t>Red: (2/10)</a:t>
            </a:r>
          </a:p>
        </p:txBody>
      </p:sp>
      <p:pic>
        <p:nvPicPr>
          <p:cNvPr id="28674" name="Picture 2" descr="http://www.educatorsoutlet.com/images/products/12273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86000"/>
            <a:ext cx="3079944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dirty="0" smtClean="0"/>
              <a:t>Writing probability as decimals and 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en-US" dirty="0" smtClean="0"/>
              <a:t>Use previous knowledge and convert the fraction to a decimal using proportions.</a:t>
            </a:r>
          </a:p>
          <a:p>
            <a:endParaRPr lang="en-US" dirty="0" smtClean="0"/>
          </a:p>
          <a:p>
            <a:pPr lvl="1"/>
            <a:r>
              <a:rPr lang="en-US" sz="1800" b="1" dirty="0" smtClean="0">
                <a:latin typeface="+mj-lt"/>
              </a:rPr>
              <a:t>Blue:   </a:t>
            </a:r>
            <a:r>
              <a:rPr lang="en-US" sz="1800" u="sng" dirty="0" smtClean="0">
                <a:latin typeface="+mj-lt"/>
              </a:rPr>
              <a:t>3_</a:t>
            </a:r>
            <a:r>
              <a:rPr lang="en-US" sz="1800" dirty="0" smtClean="0">
                <a:latin typeface="+mj-lt"/>
              </a:rPr>
              <a:t> =  _</a:t>
            </a:r>
            <a:r>
              <a:rPr lang="en-US" sz="1800" u="sng" dirty="0" smtClean="0">
                <a:latin typeface="+mj-lt"/>
              </a:rPr>
              <a:t>x  </a:t>
            </a:r>
          </a:p>
          <a:p>
            <a:pPr lvl="2">
              <a:buNone/>
            </a:pPr>
            <a:r>
              <a:rPr lang="en-US" dirty="0" smtClean="0">
                <a:latin typeface="+mj-lt"/>
              </a:rPr>
              <a:t>         10     100</a:t>
            </a:r>
          </a:p>
          <a:p>
            <a:pPr lvl="2">
              <a:buNone/>
            </a:pPr>
            <a:r>
              <a:rPr lang="en-US" dirty="0" smtClean="0">
                <a:latin typeface="+mj-lt"/>
              </a:rPr>
              <a:t>=30% OR .3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b="1" dirty="0" smtClean="0"/>
              <a:t>Yellow: </a:t>
            </a:r>
            <a:r>
              <a:rPr lang="en-US" u="sng" dirty="0" smtClean="0"/>
              <a:t>5   </a:t>
            </a:r>
            <a:r>
              <a:rPr lang="en-US" dirty="0" smtClean="0"/>
              <a:t>=  </a:t>
            </a:r>
            <a:r>
              <a:rPr lang="en-US" u="sng" dirty="0" smtClean="0"/>
              <a:t>  x </a:t>
            </a:r>
          </a:p>
          <a:p>
            <a:pPr lvl="2">
              <a:buNone/>
            </a:pPr>
            <a:r>
              <a:rPr lang="en-US" dirty="0" smtClean="0"/>
              <a:t>             10    100</a:t>
            </a:r>
          </a:p>
          <a:p>
            <a:pPr lvl="2">
              <a:buNone/>
            </a:pPr>
            <a:r>
              <a:rPr lang="en-US" dirty="0" smtClean="0"/>
              <a:t>=50% OR .5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b="1" dirty="0" smtClean="0"/>
              <a:t>Red</a:t>
            </a:r>
            <a:r>
              <a:rPr lang="en-US" dirty="0" smtClean="0"/>
              <a:t>:  </a:t>
            </a:r>
            <a:r>
              <a:rPr lang="en-US" u="sng" dirty="0" smtClean="0"/>
              <a:t>2  </a:t>
            </a:r>
            <a:r>
              <a:rPr lang="en-US" dirty="0" smtClean="0"/>
              <a:t>=  </a:t>
            </a:r>
            <a:r>
              <a:rPr lang="en-US" u="sng" dirty="0" smtClean="0"/>
              <a:t>  x</a:t>
            </a:r>
          </a:p>
          <a:p>
            <a:pPr lvl="2">
              <a:buNone/>
            </a:pPr>
            <a:r>
              <a:rPr lang="en-US" dirty="0" smtClean="0"/>
              <a:t>         10     100</a:t>
            </a:r>
          </a:p>
          <a:p>
            <a:pPr lvl="2">
              <a:buNone/>
            </a:pPr>
            <a:r>
              <a:rPr lang="en-US" dirty="0" smtClean="0"/>
              <a:t>=20% OR .2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Marshmallow Toss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Toss each marshmallow 50 times in your groups</a:t>
            </a:r>
          </a:p>
          <a:p>
            <a:pPr marL="457200" indent="-457200">
              <a:buAutoNum type="arabicPeriod"/>
            </a:pPr>
            <a:r>
              <a:rPr lang="en-US" dirty="0" smtClean="0"/>
              <a:t>Solve for the experimental probabilities and complete the rest of the worksheet </a:t>
            </a:r>
            <a:r>
              <a:rPr lang="en-US" u="sng" dirty="0" smtClean="0"/>
              <a:t>on your own. </a:t>
            </a:r>
          </a:p>
          <a:p>
            <a:pPr marL="457200" indent="-457200">
              <a:buAutoNum type="arabicPeriod"/>
            </a:pPr>
            <a:r>
              <a:rPr lang="en-US" dirty="0" smtClean="0"/>
              <a:t>Create a graph on your laptop of the data. </a:t>
            </a:r>
          </a:p>
          <a:p>
            <a:pPr marL="457200" indent="-457200">
              <a:buAutoNum type="arabicPeriod"/>
            </a:pPr>
            <a:r>
              <a:rPr lang="en-US" dirty="0" smtClean="0"/>
              <a:t>Prepare to share your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828800"/>
            <a:ext cx="754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Why do you think the experimental probability was different for each group?</a:t>
            </a:r>
          </a:p>
          <a:p>
            <a:endParaRPr lang="en-US" sz="2000" dirty="0" smtClean="0"/>
          </a:p>
          <a:p>
            <a:r>
              <a:rPr lang="en-US" sz="2000" i="1" dirty="0" smtClean="0"/>
              <a:t>Was there a difference between the marshmallows? Why do you think this is?</a:t>
            </a:r>
          </a:p>
          <a:p>
            <a:endParaRPr lang="en-US" sz="2000" dirty="0" smtClean="0"/>
          </a:p>
          <a:p>
            <a:r>
              <a:rPr lang="en-US" sz="2000" i="1" dirty="0" smtClean="0"/>
              <a:t>If you were using a large marshmallow in a coin flip what side would you choose? Why? What about a small marshmallow?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Were all of the results the same?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1474</TotalTime>
  <Words>241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Oriel</vt:lpstr>
      <vt:lpstr>Experimental Probability</vt:lpstr>
      <vt:lpstr>What is Experimental Probability</vt:lpstr>
      <vt:lpstr>Example:</vt:lpstr>
      <vt:lpstr>Writing probability as decimals and percents</vt:lpstr>
      <vt:lpstr>Marshmallow Toss Experiment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Probability</dc:title>
  <dc:creator>Courtney</dc:creator>
  <cp:lastModifiedBy>Courtney Eisenmann</cp:lastModifiedBy>
  <cp:revision>3</cp:revision>
  <dcterms:created xsi:type="dcterms:W3CDTF">2013-04-22T01:15:14Z</dcterms:created>
  <dcterms:modified xsi:type="dcterms:W3CDTF">2014-04-16T18:29:55Z</dcterms:modified>
</cp:coreProperties>
</file>